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0" r:id="rId1"/>
  </p:sldMasterIdLst>
  <p:notesMasterIdLst>
    <p:notesMasterId r:id="rId22"/>
  </p:notesMasterIdLst>
  <p:sldIdLst>
    <p:sldId id="256" r:id="rId2"/>
    <p:sldId id="257" r:id="rId3"/>
    <p:sldId id="261" r:id="rId4"/>
    <p:sldId id="265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81" r:id="rId16"/>
    <p:sldId id="274" r:id="rId17"/>
    <p:sldId id="276" r:id="rId18"/>
    <p:sldId id="277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6"/>
    <p:restoredTop sz="88198"/>
  </p:normalViewPr>
  <p:slideViewPr>
    <p:cSldViewPr snapToGrid="0" snapToObjects="1">
      <p:cViewPr>
        <p:scale>
          <a:sx n="100" d="100"/>
          <a:sy n="100" d="100"/>
        </p:scale>
        <p:origin x="2360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E4A00-04A6-0D4D-956F-680E16B420FF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0F92B-8AD7-5F4B-A564-5FD6C6E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9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geom_bar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gplot2.tidyverse.org/reference/stat_identity.htm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Generating visual display of your data </a:t>
            </a:r>
            <a:r>
              <a:rPr lang="en-US" dirty="0" err="1"/>
              <a:t>ia</a:t>
            </a:r>
            <a:r>
              <a:rPr lang="en-US" dirty="0"/>
              <a:t> a key step in the analytical </a:t>
            </a:r>
            <a:r>
              <a:rPr lang="en-US" dirty="0" err="1"/>
              <a:t>process.Data</a:t>
            </a:r>
            <a:r>
              <a:rPr lang="en-US" dirty="0"/>
              <a:t> visualization if done well, allows you to reveal patterns in your data and communicate insights to your audience.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20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use another variable in this case the clarity as a fill. Here the bars are automatically stacked and each </a:t>
            </a:r>
            <a:r>
              <a:rPr lang="en-US" dirty="0" err="1"/>
              <a:t>coloured</a:t>
            </a:r>
            <a:r>
              <a:rPr lang="en-US" dirty="0"/>
              <a:t> rectangle represents a combination of cut and clarity. </a:t>
            </a:r>
            <a:r>
              <a:rPr lang="en-US" dirty="0">
                <a:solidFill>
                  <a:srgbClr val="EBEBEB"/>
                </a:solidFill>
              </a:rPr>
              <a:t>The stacking is performed automatically by the position adjustment specified by the position argument.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template for making graphs with ggplot2. plots are created by chaining together functions using the plus (+) sign. Each function modifies the plot </a:t>
            </a:r>
            <a:r>
              <a:rPr lang="en-US" dirty="0" err="1"/>
              <a:t>upto</a:t>
            </a:r>
            <a:r>
              <a:rPr lang="en-US" dirty="0"/>
              <a:t> that point. Here we can replace the bracketed sections with dataset, a </a:t>
            </a:r>
            <a:r>
              <a:rPr lang="en-US" dirty="0" err="1"/>
              <a:t>geom</a:t>
            </a:r>
            <a:r>
              <a:rPr lang="en-US" dirty="0"/>
              <a:t> function , mappings, position, coordinate functions and facet functions to create a full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34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ggplot() function initializes the plot by creating a coordinate system to which we can add layers. We specifies the data source (</a:t>
            </a:r>
            <a:r>
              <a:rPr lang="en-US" dirty="0" err="1"/>
              <a:t>mtcars</a:t>
            </a:r>
            <a:r>
              <a:rPr lang="en-US" dirty="0"/>
              <a:t>) an variables (</a:t>
            </a:r>
            <a:r>
              <a:rPr lang="en-US" dirty="0" err="1"/>
              <a:t>wt</a:t>
            </a:r>
            <a:r>
              <a:rPr lang="en-US" dirty="0"/>
              <a:t>, mpg) to be used. The options in the  </a:t>
            </a:r>
            <a:r>
              <a:rPr lang="en-US" dirty="0" err="1"/>
              <a:t>aes</a:t>
            </a:r>
            <a:r>
              <a:rPr lang="en-US" dirty="0"/>
              <a:t>() function specify what role each variable will play. The labs function is optional and adds annotations(x-axis and title). If you want a quick simple graph there is a shortcut in ggplot2 called </a:t>
            </a:r>
            <a:r>
              <a:rPr lang="en-US" dirty="0" err="1"/>
              <a:t>qplot</a:t>
            </a:r>
            <a:r>
              <a:rPr lang="en-US" dirty="0"/>
              <a:t> which creates a quick simple plot.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base R graphics system, and then we have grid graphics system which is implemented through grid package, then we have lattice package and finally ggplot2.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50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Ggplot2 will assign a unique level of the aesthetic (here a unique </a:t>
            </a:r>
            <a:r>
              <a:rPr lang="en-US" dirty="0" err="1"/>
              <a:t>colour</a:t>
            </a:r>
            <a:r>
              <a:rPr lang="en-US" dirty="0"/>
              <a:t> to each unique value of the variable class. This process is called scaling. It will also add a legend explaining which level correspond to which value.</a:t>
            </a:r>
          </a:p>
          <a:p>
            <a:r>
              <a:rPr lang="en-US" dirty="0"/>
              <a:t>Here the </a:t>
            </a:r>
            <a:r>
              <a:rPr lang="en-US" dirty="0" err="1"/>
              <a:t>displ</a:t>
            </a:r>
            <a:r>
              <a:rPr lang="en-US" dirty="0"/>
              <a:t> is the variable from the data mpg which represents the engine size and </a:t>
            </a:r>
            <a:r>
              <a:rPr lang="en-US" dirty="0" err="1"/>
              <a:t>hwy</a:t>
            </a:r>
            <a:r>
              <a:rPr lang="en-US" dirty="0"/>
              <a:t> is the car’s fuel efficiency on the highway in miles per gallon. A car with low fuel efficiency consumes more fuel and it depends on the engine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5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chart shows that more diamond are available with high-quality cut than with low quality cut. The x-axis displays cut, a ‘variable from diamond’. On the y-axis it displays the count, but count is not a variable in the diamonds dataset. The diamond dataset is about ~54,000 diamonds and information about their size, price, carat, clarity and cut. The stat function in </a:t>
            </a:r>
            <a:r>
              <a:rPr lang="en-US" dirty="0" err="1"/>
              <a:t>grom_bar</a:t>
            </a:r>
            <a:r>
              <a:rPr lang="en-US" dirty="0"/>
              <a:t> is count by default.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58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algorithm used to calculate new values for a graph is called a stat, short for statistical transformation. This figure describes how this process works with geom_bar(). Here the default value for stat is count which</a:t>
            </a:r>
          </a:p>
          <a:p>
            <a:r>
              <a:rPr lang="en-US" dirty="0"/>
              <a:t>Counts the number of diamonds in each cut category.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89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geom_col()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 </a:t>
            </a:r>
            <a:r>
              <a:rPr lang="en-GB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stat_identity()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0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 err="1"/>
              <a:t>colour</a:t>
            </a:r>
            <a:r>
              <a:rPr lang="en-US" dirty="0"/>
              <a:t> the bar chart using the color aesthetics or more usefully the fill.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1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2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04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3541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5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14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6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73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9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7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7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39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6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2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6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0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99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gplot2.tidyverse.org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wp-content/uploads/2015/03/ggplot2-cheatsheet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ta.had.co.nz/papers/layered-grammar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094F5-A540-B743-9F67-BE4603B3D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925" y="1325880"/>
            <a:ext cx="3352375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200">
                <a:solidFill>
                  <a:srgbClr val="EBEBEB"/>
                </a:solidFill>
              </a:rPr>
              <a:t>Visualisation with ggplot2</a:t>
            </a:r>
            <a:br>
              <a:rPr lang="en-GB" sz="4200">
                <a:solidFill>
                  <a:srgbClr val="EBEBEB"/>
                </a:solidFill>
              </a:rPr>
            </a:br>
            <a:endParaRPr lang="en-US" sz="420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E9C68-AADA-8444-9C56-02D457899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925" y="4588329"/>
            <a:ext cx="3352375" cy="16215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Kamran Khan </a:t>
            </a:r>
          </a:p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August 2020</a:t>
            </a: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smoke&#10;&#10;Description automatically generated">
            <a:extLst>
              <a:ext uri="{FF2B5EF4-FFF2-40B4-BE49-F238E27FC236}">
                <a16:creationId xmlns:a16="http://schemas.microsoft.com/office/drawing/2014/main" id="{2F5E1A21-D1B6-457D-B526-557377734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97" r="4390" b="2"/>
          <a:stretch/>
        </p:blipFill>
        <p:spPr>
          <a:xfrm>
            <a:off x="643854" y="1015959"/>
            <a:ext cx="6270662" cy="48256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8273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34578-0864-B240-889E-EA488CE1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Bar charts: </a:t>
            </a:r>
            <a:b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diamonds dataset in ggplot2</a:t>
            </a:r>
          </a:p>
        </p:txBody>
      </p:sp>
      <p:sp>
        <p:nvSpPr>
          <p:cNvPr id="5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: Shape 3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76F4CD-6C37-7C49-B22B-521FF662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725908"/>
            <a:ext cx="5449889" cy="3406180"/>
          </a:xfrm>
          <a:prstGeom prst="rect">
            <a:avLst/>
          </a:prstGeom>
          <a:effectLst/>
        </p:spPr>
      </p:pic>
      <p:sp>
        <p:nvSpPr>
          <p:cNvPr id="54" name="Rectangle 4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B647C640-BE9D-4CC5-B207-1292C34F5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738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E4EC98B4-99A3-E44C-8557-DC5BDC5F9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35458" y="640081"/>
            <a:ext cx="8229613" cy="3291844"/>
          </a:xfrm>
          <a:prstGeom prst="rect">
            <a:avLst/>
          </a:prstGeom>
          <a:effectLst/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E4EA2-EB3D-6149-9329-CCA21C90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Statistical transformation (stat)</a:t>
            </a:r>
          </a:p>
        </p:txBody>
      </p:sp>
    </p:spTree>
    <p:extLst>
      <p:ext uri="{BB962C8B-B14F-4D97-AF65-F5344CB8AC3E}">
        <p14:creationId xmlns:p14="http://schemas.microsoft.com/office/powerpoint/2010/main" val="1075168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3FF2-0AAD-5A46-83FD-EFC2F92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/>
              <a:t>Using stat explicitly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4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BA9BB8-5C91-C545-AF87-3C9B519F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0" y="1062955"/>
            <a:ext cx="5449471" cy="1852818"/>
          </a:xfrm>
          <a:prstGeom prst="rect">
            <a:avLst/>
          </a:prstGeom>
          <a:effectLst/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C354E-FAFD-3043-8F1B-321497CC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/>
              <a:t>We might want to override the default stat = “count” for example when we want another variable from the dataset as our y-axis.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Or we can use geom_col instead of geom_bar and we don’t have to specify the stat=“identity then.</a:t>
            </a:r>
          </a:p>
          <a:p>
            <a:endParaRPr lang="en-US"/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3DF2DC08-ED3F-EE49-93B5-5C3940E6A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0" y="3526971"/>
            <a:ext cx="5233990" cy="30643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67752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21230-BE65-6043-9BFF-14A2724B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Positional adjustments</a:t>
            </a:r>
          </a:p>
        </p:txBody>
      </p:sp>
      <p:sp>
        <p:nvSpPr>
          <p:cNvPr id="5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Content Placeholder 31">
            <a:extLst>
              <a:ext uri="{FF2B5EF4-FFF2-40B4-BE49-F238E27FC236}">
                <a16:creationId xmlns:a16="http://schemas.microsoft.com/office/drawing/2014/main" id="{5888C6AC-9C12-477C-89F9-0F50DD49E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7E8B8D-0870-9149-B21E-CBD74584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1" y="2126077"/>
            <a:ext cx="6495847" cy="32154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263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BF773-4FCB-D049-844A-B9F5203F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Using another variable as fill</a:t>
            </a:r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64A882-6936-9843-AA71-56DC72F7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746345"/>
            <a:ext cx="5449889" cy="3365306"/>
          </a:xfrm>
          <a:prstGeom prst="rect">
            <a:avLst/>
          </a:prstGeom>
          <a:effectLst/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A76FD80-8116-452C-880D-02FC49623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81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7CED-7D06-9D4B-A972-4802F570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8938B7-3304-2B40-BD58-566E0BF8D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1321804"/>
            <a:ext cx="5449471" cy="1335120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B541D1B-90FC-482E-8A66-0838A2B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Position = “dodge” will place overlapping objects directly beside each another.</a:t>
            </a:r>
          </a:p>
          <a:p>
            <a:r>
              <a:rPr lang="en-US" dirty="0"/>
              <a:t>Easy for making comparisons.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427B-8255-5C43-9CEB-76FA91BF1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0" y="3526971"/>
            <a:ext cx="3622548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495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801B8-0D97-9C4D-9699-89339647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1A8E3-F14B-0646-9201-12A351A7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US" dirty="0"/>
              <a:t>The default coordinate system is the Cartesian system where x and y positions act independently to find the location of each point.</a:t>
            </a:r>
          </a:p>
          <a:p>
            <a:r>
              <a:rPr lang="en-US" dirty="0"/>
              <a:t>coord_flip(): A Cartesian system with the x and y flipped.</a:t>
            </a:r>
          </a:p>
          <a:p>
            <a:r>
              <a:rPr lang="en-US" dirty="0"/>
              <a:t>coord_fixed(): A Cartesian system with “fixed” aspect ratio(e.g. 1.78 for “widescreen”)</a:t>
            </a:r>
          </a:p>
          <a:p>
            <a:r>
              <a:rPr lang="en-US" dirty="0"/>
              <a:t>coord_polar(): A plot using polar coordinates (i.e. a pie chart)</a:t>
            </a:r>
          </a:p>
          <a:p>
            <a:r>
              <a:rPr lang="en-US" dirty="0"/>
              <a:t>coord_quickmap(): A coordinate system that approximate a good aspect ratio for maps.</a:t>
            </a:r>
          </a:p>
        </p:txBody>
      </p:sp>
    </p:spTree>
    <p:extLst>
      <p:ext uri="{BB962C8B-B14F-4D97-AF65-F5344CB8AC3E}">
        <p14:creationId xmlns:p14="http://schemas.microsoft.com/office/powerpoint/2010/main" val="1734522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5E2C19-D82A-354C-A597-3844FFB57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0" y="1047792"/>
            <a:ext cx="5449471" cy="1362368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E888B5C-86A1-429B-8D6B-BA592C4D5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847" y="1977332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coord_flip is useful when labels overlap, for example when we have long labels or many bars in the bar chart with labels overlapping each others.</a:t>
            </a:r>
          </a:p>
          <a:p>
            <a:endParaRPr lang="en-U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B98B7-2546-634C-9649-0C16DF6055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094410" y="2892347"/>
            <a:ext cx="5449471" cy="30265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8114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55F0D1-5377-F640-8D28-E88B7EACA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0" y="966049"/>
            <a:ext cx="5449471" cy="1703635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BBC587-20E1-45F9-B6C0-068BBF4BB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Another way to deal with overlapping labels is to change their angle.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25628-F0FB-3449-9C68-C864EAADDF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7092532" y="2892347"/>
            <a:ext cx="3484851" cy="33560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6914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C0C91-0A62-2544-9506-F33684E6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Facets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86F64F-EB74-024E-8C57-E26021282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0" y="1238525"/>
            <a:ext cx="5449471" cy="1232679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944165-E6E9-44B3-8DCA-6E16F265F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3" y="1600200"/>
            <a:ext cx="4561106" cy="46481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Facets are ways of grouping a visualization into multiple different pieces(subplots).</a:t>
            </a:r>
          </a:p>
          <a:p>
            <a:r>
              <a:rPr lang="en-US" dirty="0"/>
              <a:t>Allow us to view a separate plot for each unique value in a categorical variable.</a:t>
            </a:r>
          </a:p>
          <a:p>
            <a:r>
              <a:rPr lang="en-US" dirty="0"/>
              <a:t>To facet a plot by a single variable, use facet_wrap(). </a:t>
            </a:r>
          </a:p>
          <a:p>
            <a:endParaRPr lang="en-U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C07826-7A91-A348-9FB6-B1237536DA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106005" y="2538756"/>
            <a:ext cx="5426280" cy="38620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471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59CE0-0212-B445-A469-82D6CCC0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hlinkClick r:id="rId6"/>
              </a:rPr>
              <a:t>http://ggplot2.tidyverse.org/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2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A picture containing clock&#10;&#10;Description automatically generated">
            <a:extLst>
              <a:ext uri="{FF2B5EF4-FFF2-40B4-BE49-F238E27FC236}">
                <a16:creationId xmlns:a16="http://schemas.microsoft.com/office/drawing/2014/main" id="{6C079F97-D826-3B45-942B-6AD982B11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3476" r="3982" b="3"/>
          <a:stretch/>
        </p:blipFill>
        <p:spPr>
          <a:xfrm>
            <a:off x="795397" y="647698"/>
            <a:ext cx="5147471" cy="5562139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736D95-60A4-0A4B-93EA-8A15806256A0}"/>
              </a:ext>
            </a:extLst>
          </p:cNvPr>
          <p:cNvSpPr txBox="1"/>
          <p:nvPr/>
        </p:nvSpPr>
        <p:spPr>
          <a:xfrm>
            <a:off x="8483600" y="581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06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bird&#10;&#10;Description automatically generated">
            <a:extLst>
              <a:ext uri="{FF2B5EF4-FFF2-40B4-BE49-F238E27FC236}">
                <a16:creationId xmlns:a16="http://schemas.microsoft.com/office/drawing/2014/main" id="{9C507B39-F934-1142-B956-3EBA16B9D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0" y="1164770"/>
            <a:ext cx="5449471" cy="1791874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260CF22-3858-47EB-A5B7-349B7BB4F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3" y="2052918"/>
            <a:ext cx="4561106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 facet a plot by a combination of two variables use facet_grid().</a:t>
            </a:r>
          </a:p>
          <a:p>
            <a:endParaRPr lang="en-US" dirty="0"/>
          </a:p>
        </p:txBody>
      </p:sp>
      <p:pic>
        <p:nvPicPr>
          <p:cNvPr id="8" name="Content Placeholder 7" descr="A picture containing group&#10;&#10;Description automatically generated">
            <a:extLst>
              <a:ext uri="{FF2B5EF4-FFF2-40B4-BE49-F238E27FC236}">
                <a16:creationId xmlns:a16="http://schemas.microsoft.com/office/drawing/2014/main" id="{0B8EF024-6461-3E49-9445-2DF246528E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560700" y="2741607"/>
            <a:ext cx="4983181" cy="35067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6909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2737-AD59-C444-818D-FB04B11E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8358"/>
            <a:ext cx="10668000" cy="983972"/>
          </a:xfrm>
        </p:spPr>
        <p:txBody>
          <a:bodyPr>
            <a:normAutofit fontScale="90000"/>
          </a:bodyPr>
          <a:lstStyle/>
          <a:p>
            <a:r>
              <a:rPr lang="en-GB" dirty="0"/>
              <a:t>What does </a:t>
            </a:r>
            <a:r>
              <a:rPr lang="en-GB" i="1" dirty="0"/>
              <a:t>ggplot2</a:t>
            </a:r>
            <a:r>
              <a:rPr lang="en-GB" dirty="0"/>
              <a:t> stand for?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6C99-4449-A544-9BD0-9699074AC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0668000" cy="72555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D6988-C763-B94D-89CB-3040D42D7A6F}"/>
              </a:ext>
            </a:extLst>
          </p:cNvPr>
          <p:cNvSpPr/>
          <p:nvPr/>
        </p:nvSpPr>
        <p:spPr>
          <a:xfrm>
            <a:off x="1093303" y="1582341"/>
            <a:ext cx="1057523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i="0" u="none" strike="noStrike" dirty="0">
                <a:solidFill>
                  <a:srgbClr val="FFC000"/>
                </a:solidFill>
                <a:effectLst/>
                <a:latin typeface="Yanone Kaffeesatz"/>
              </a:rPr>
              <a:t>A </a:t>
            </a:r>
            <a:r>
              <a:rPr lang="en-GB" sz="2000" b="1" i="0" u="none" strike="noStrike" dirty="0">
                <a:solidFill>
                  <a:srgbClr val="FFC000"/>
                </a:solidFill>
                <a:effectLst/>
                <a:latin typeface="Yanone Kaffeesatz"/>
              </a:rPr>
              <a:t>Grammar of Graphics</a:t>
            </a:r>
            <a:r>
              <a:rPr lang="en-GB" sz="2000" b="0" i="0" u="none" strike="noStrike" dirty="0">
                <a:solidFill>
                  <a:srgbClr val="FFC000"/>
                </a:solidFill>
                <a:effectLst/>
                <a:latin typeface="Yanone Kaffeesatz"/>
              </a:rPr>
              <a:t>!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Yanone Kaffeesatz"/>
            </a:endParaRPr>
          </a:p>
          <a:p>
            <a:r>
              <a:rPr lang="en-GB" sz="2400" b="1" dirty="0">
                <a:effectLst/>
              </a:rPr>
              <a:t>ggplot(data = &lt;DATA&gt;) + </a:t>
            </a:r>
          </a:p>
          <a:p>
            <a:r>
              <a:rPr lang="en-GB" sz="2400" b="1" dirty="0">
                <a:effectLst/>
              </a:rPr>
              <a:t>&lt;GEOM_FUNCTION&gt;(</a:t>
            </a:r>
          </a:p>
          <a:p>
            <a:r>
              <a:rPr lang="en-GB" sz="2400" b="1" dirty="0">
                <a:effectLst/>
              </a:rPr>
              <a:t>mapping = aes(&lt;MAPPINGS&gt;),</a:t>
            </a:r>
          </a:p>
          <a:p>
            <a:r>
              <a:rPr lang="en-GB" sz="2400" b="1" dirty="0">
                <a:effectLst/>
              </a:rPr>
              <a:t>stat = &lt;STAT&gt;, </a:t>
            </a:r>
          </a:p>
          <a:p>
            <a:r>
              <a:rPr lang="en-GB" sz="2400" b="1" dirty="0">
                <a:effectLst/>
              </a:rPr>
              <a:t>position = &lt;POSITION&gt;) +</a:t>
            </a:r>
          </a:p>
          <a:p>
            <a:r>
              <a:rPr lang="en-GB" sz="2400" b="1" dirty="0">
                <a:effectLst/>
              </a:rPr>
              <a:t>&lt;COORDINATE_FUNCTION&gt; +</a:t>
            </a:r>
          </a:p>
          <a:p>
            <a:r>
              <a:rPr lang="en-GB" sz="2400" b="1" dirty="0">
                <a:effectLst/>
              </a:rPr>
              <a:t>&lt;FACET_FUNCTION&gt;</a:t>
            </a:r>
          </a:p>
          <a:p>
            <a:br>
              <a:rPr lang="en-GB" b="0" i="0" u="none" strike="noStrike" dirty="0">
                <a:solidFill>
                  <a:srgbClr val="000000"/>
                </a:solidFill>
                <a:effectLst/>
                <a:latin typeface="Droid Serif"/>
              </a:rPr>
            </a:br>
            <a:endParaRPr lang="en-GB" b="0" i="0" u="none" strike="noStrike" dirty="0">
              <a:solidFill>
                <a:srgbClr val="000000"/>
              </a:solidFill>
              <a:effectLst/>
              <a:latin typeface="Droid Serif"/>
            </a:endParaRPr>
          </a:p>
          <a:p>
            <a:r>
              <a:rPr lang="en-GB" sz="2000" b="1" i="0" u="none" strike="noStrike" dirty="0">
                <a:solidFill>
                  <a:srgbClr val="FFC000"/>
                </a:solidFill>
                <a:effectLst/>
                <a:latin typeface="Droid Serif"/>
              </a:rPr>
              <a:t>You can uniquely describe any plot as a combination of these 7 parameters.</a:t>
            </a:r>
          </a:p>
          <a:p>
            <a:endParaRPr lang="en-GB" sz="2000" b="1" i="0" u="none" strike="noStrike" dirty="0">
              <a:solidFill>
                <a:srgbClr val="FFC000"/>
              </a:solidFill>
              <a:effectLst/>
              <a:latin typeface="Droid Serif"/>
            </a:endParaRPr>
          </a:p>
          <a:p>
            <a:r>
              <a:rPr lang="en-GB" sz="2000" b="1" dirty="0">
                <a:solidFill>
                  <a:srgbClr val="FFC000"/>
                </a:solidFill>
                <a:latin typeface="Droid Serif"/>
              </a:rPr>
              <a:t>Ggplot2 </a:t>
            </a:r>
            <a:r>
              <a:rPr lang="en-GB" sz="2000" b="1" dirty="0" err="1">
                <a:solidFill>
                  <a:srgbClr val="FFC000"/>
                </a:solidFill>
                <a:latin typeface="Droid Serif"/>
              </a:rPr>
              <a:t>cheatsheet</a:t>
            </a:r>
            <a:r>
              <a:rPr lang="en-GB" sz="2000" b="1" dirty="0">
                <a:solidFill>
                  <a:srgbClr val="FFC000"/>
                </a:solidFill>
                <a:latin typeface="Droid Serif"/>
              </a:rPr>
              <a:t> available at </a:t>
            </a:r>
            <a:r>
              <a:rPr lang="en-GB" sz="2000" b="1" dirty="0">
                <a:solidFill>
                  <a:srgbClr val="FFC000"/>
                </a:solidFill>
                <a:latin typeface="Droid Serif"/>
                <a:hlinkClick r:id="rId3"/>
              </a:rPr>
              <a:t>https://rstudio.com/</a:t>
            </a:r>
            <a:r>
              <a:rPr lang="en-GB" sz="2000" b="1" dirty="0" err="1">
                <a:solidFill>
                  <a:srgbClr val="FFC000"/>
                </a:solidFill>
                <a:latin typeface="Droid Serif"/>
                <a:hlinkClick r:id="rId3"/>
              </a:rPr>
              <a:t>wp</a:t>
            </a:r>
            <a:r>
              <a:rPr lang="en-GB" sz="2000" b="1" dirty="0">
                <a:solidFill>
                  <a:srgbClr val="FFC000"/>
                </a:solidFill>
                <a:latin typeface="Droid Serif"/>
                <a:hlinkClick r:id="rId3"/>
              </a:rPr>
              <a:t>-content/uploads/2015/03/ggplot2-cheatsheet.pdf</a:t>
            </a:r>
            <a:endParaRPr lang="en-GB" sz="2000" b="1" i="0" u="none" strike="noStrike" dirty="0">
              <a:solidFill>
                <a:srgbClr val="FFC000"/>
              </a:solidFill>
              <a:effectLst/>
              <a:latin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10648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982A8-745D-194E-9A45-A476266B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Example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2A1361-FCB7-CA45-AA5F-CA84B9B73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410" y="1110637"/>
            <a:ext cx="5449471" cy="1757453"/>
          </a:xfrm>
          <a:prstGeom prst="rect">
            <a:avLst/>
          </a:prstGeom>
          <a:effectLst/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E2D9DDB9-993A-4467-B45D-8CC93B0BE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pic>
        <p:nvPicPr>
          <p:cNvPr id="20" name="Content Placeholder 19" descr="A picture containing photo, lot, large, group&#10;&#10;Description automatically generated">
            <a:extLst>
              <a:ext uri="{FF2B5EF4-FFF2-40B4-BE49-F238E27FC236}">
                <a16:creationId xmlns:a16="http://schemas.microsoft.com/office/drawing/2014/main" id="{444592B5-CF20-AC40-92E4-76F9654764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6579287" y="3526971"/>
            <a:ext cx="4479716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6232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1F76F-84C5-904C-9CCE-6151C5F9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ggplot graphic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E42A-170E-184E-B696-8C996ACCF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GB" dirty="0"/>
              <a:t>R has several systems for making graphs, but </a:t>
            </a:r>
            <a:r>
              <a:rPr lang="en-GB" b="1" dirty="0"/>
              <a:t>ggplot2 </a:t>
            </a:r>
            <a:r>
              <a:rPr lang="en-GB" dirty="0"/>
              <a:t>is one of the most elegant and most versatile. </a:t>
            </a:r>
          </a:p>
          <a:p>
            <a:r>
              <a:rPr lang="en-GB" b="1" dirty="0"/>
              <a:t>ggplot2 </a:t>
            </a:r>
            <a:r>
              <a:rPr lang="en-GB" dirty="0"/>
              <a:t>implements the </a:t>
            </a:r>
            <a:r>
              <a:rPr lang="en-GB" i="1" dirty="0"/>
              <a:t>grammar of graphics</a:t>
            </a:r>
            <a:r>
              <a:rPr lang="en-GB" dirty="0"/>
              <a:t>, a coherent system for describing and building graphs. </a:t>
            </a:r>
          </a:p>
          <a:p>
            <a:r>
              <a:rPr lang="en-GB" dirty="0"/>
              <a:t>More about the theoretical underpinnings of </a:t>
            </a:r>
            <a:r>
              <a:rPr lang="en-GB" b="1" dirty="0"/>
              <a:t>ggplot2 </a:t>
            </a:r>
            <a:r>
              <a:rPr lang="en-GB" dirty="0"/>
              <a:t>,Please read “</a:t>
            </a:r>
            <a:r>
              <a:rPr lang="en-GB" dirty="0">
                <a:hlinkClick r:id="rId4"/>
              </a:rPr>
              <a:t>A Layered Grammar of Graphics</a:t>
            </a:r>
            <a:r>
              <a:rPr lang="en-GB" dirty="0"/>
              <a:t>”. 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7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F86F7-1729-0946-B18A-27A145F5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chemeClr val="bg2"/>
                </a:solidFill>
              </a:rPr>
              <a:t>Why use ggplot2?</a:t>
            </a:r>
            <a:br>
              <a:rPr lang="en-GB">
                <a:solidFill>
                  <a:schemeClr val="bg2"/>
                </a:solidFill>
              </a:rPr>
            </a:br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8D69B1-0647-9843-ADB8-16FE0672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Automatic legends, colours, etc.</a:t>
            </a:r>
          </a:p>
          <a:p>
            <a:r>
              <a:rPr lang="en-GB" dirty="0"/>
              <a:t>The default output is much nicer than base graphics.</a:t>
            </a:r>
          </a:p>
          <a:p>
            <a:r>
              <a:rPr lang="en-GB" dirty="0"/>
              <a:t>Easy superposition, faceting, etc.</a:t>
            </a:r>
          </a:p>
          <a:p>
            <a:r>
              <a:rPr lang="en-GB" dirty="0"/>
              <a:t>Store any ggplot2 object for modification or future recall. </a:t>
            </a:r>
          </a:p>
          <a:p>
            <a:r>
              <a:rPr lang="en-GB" dirty="0"/>
              <a:t>Lots of users (less bugs, much help on Stack Overflow).</a:t>
            </a:r>
          </a:p>
          <a:p>
            <a:r>
              <a:rPr lang="en-GB" dirty="0"/>
              <a:t>Lots of extensions.</a:t>
            </a:r>
          </a:p>
          <a:p>
            <a:r>
              <a:rPr lang="en-GB" dirty="0"/>
              <a:t>Nice saving option.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36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E91C5-70A9-C648-90F5-B577B3C0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7E49C-9436-014F-A1CE-8DA8DE9F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US" dirty="0"/>
              <a:t>Aesthetic is a visual property of the objects in your plot.</a:t>
            </a:r>
          </a:p>
          <a:p>
            <a:r>
              <a:rPr lang="en-US" dirty="0"/>
              <a:t>It include things like the size, shape and </a:t>
            </a:r>
            <a:r>
              <a:rPr lang="en-US" dirty="0" err="1"/>
              <a:t>colour</a:t>
            </a:r>
            <a:r>
              <a:rPr lang="en-US" dirty="0"/>
              <a:t> of your points.</a:t>
            </a:r>
          </a:p>
          <a:p>
            <a:r>
              <a:rPr lang="en-US" dirty="0"/>
              <a:t>We can map the aesthetics in our plot to a variable in the dataset.</a:t>
            </a:r>
          </a:p>
          <a:p>
            <a:r>
              <a:rPr lang="en-US" dirty="0"/>
              <a:t>For example to map the </a:t>
            </a:r>
            <a:r>
              <a:rPr lang="en-US" dirty="0" err="1"/>
              <a:t>colour</a:t>
            </a:r>
            <a:r>
              <a:rPr lang="en-US" dirty="0"/>
              <a:t> of our points to the class variable.</a:t>
            </a:r>
          </a:p>
        </p:txBody>
      </p:sp>
    </p:spTree>
    <p:extLst>
      <p:ext uri="{BB962C8B-B14F-4D97-AF65-F5344CB8AC3E}">
        <p14:creationId xmlns:p14="http://schemas.microsoft.com/office/powerpoint/2010/main" val="67771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A7F4B-7169-414A-B2BD-9BF2ABA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4EE2B5-57C2-F84A-83AE-3A1621E2D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1" y="1460254"/>
            <a:ext cx="6495847" cy="45470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5892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35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7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EAC81-C50F-3E4E-9D36-DD7E7F46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Specifying geometrics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5C00-6402-1D4B-A4BF-7C73BAAC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obvious distinction between plots is the geometric objects that they include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ggplot2 use a number geom_functions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geom_point() for drawing individual points(e.g. scatterplot)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geom_line for line chart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geom_smooth() for drawing smooth lines(e.g. simple trends)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geom_col() for drawing columns (e.g. bar chart)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geom_polygon() for drawing arbitrary shapes(e.g. area in a coordinate plane)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06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1180</Words>
  <Application>Microsoft Macintosh PowerPoint</Application>
  <PresentationFormat>Widescreen</PresentationFormat>
  <Paragraphs>92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Droid Serif</vt:lpstr>
      <vt:lpstr>Wingdings 3</vt:lpstr>
      <vt:lpstr>Yanone Kaffeesatz</vt:lpstr>
      <vt:lpstr>Ion</vt:lpstr>
      <vt:lpstr>Visualisation with ggplot2 </vt:lpstr>
      <vt:lpstr>http://ggplot2.tidyverse.org/ </vt:lpstr>
      <vt:lpstr>What does ggplot2 stand for? </vt:lpstr>
      <vt:lpstr>Example</vt:lpstr>
      <vt:lpstr>ggplot graphic system</vt:lpstr>
      <vt:lpstr>Why use ggplot2? </vt:lpstr>
      <vt:lpstr>Aesthetic mapping</vt:lpstr>
      <vt:lpstr>example</vt:lpstr>
      <vt:lpstr>Specifying geometrics</vt:lpstr>
      <vt:lpstr>Bar charts:  diamonds dataset in ggplot2</vt:lpstr>
      <vt:lpstr>Statistical transformation (stat)</vt:lpstr>
      <vt:lpstr>Using stat explicitly</vt:lpstr>
      <vt:lpstr>Positional adjustments</vt:lpstr>
      <vt:lpstr>Using another variable as fill</vt:lpstr>
      <vt:lpstr>PowerPoint Presentation</vt:lpstr>
      <vt:lpstr>Coordinate systems</vt:lpstr>
      <vt:lpstr>PowerPoint Presentation</vt:lpstr>
      <vt:lpstr>PowerPoint Presentation</vt:lpstr>
      <vt:lpstr>Facets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Visualisation with ggplot2 </dc:title>
  <dc:creator>Khan, Kamran</dc:creator>
  <cp:lastModifiedBy>Khan, Kamran</cp:lastModifiedBy>
  <cp:revision>3</cp:revision>
  <dcterms:created xsi:type="dcterms:W3CDTF">2020-08-10T10:32:25Z</dcterms:created>
  <dcterms:modified xsi:type="dcterms:W3CDTF">2020-08-10T12:15:15Z</dcterms:modified>
</cp:coreProperties>
</file>